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59" r:id="rId6"/>
    <p:sldId id="260" r:id="rId7"/>
    <p:sldId id="261"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32DEF2F-0943-45A1-BC26-C67D9A2B2132}" type="datetimeFigureOut">
              <a:rPr lang="en-US" smtClean="0"/>
              <a:pPr/>
              <a:t>12/15/2011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D64D4A0-150C-4408-9B8E-B20B63F5A17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2DEF2F-0943-45A1-BC26-C67D9A2B2132}" type="datetimeFigureOut">
              <a:rPr lang="en-US" smtClean="0"/>
              <a:pPr/>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4D4A0-150C-4408-9B8E-B20B63F5A17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2DEF2F-0943-45A1-BC26-C67D9A2B2132}" type="datetimeFigureOut">
              <a:rPr lang="en-US" smtClean="0"/>
              <a:pPr/>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4D4A0-150C-4408-9B8E-B20B63F5A17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32DEF2F-0943-45A1-BC26-C67D9A2B2132}" type="datetimeFigureOut">
              <a:rPr lang="en-US" smtClean="0"/>
              <a:pPr/>
              <a:t>12/15/2011</a:t>
            </a:fld>
            <a:endParaRPr lang="en-US"/>
          </a:p>
        </p:txBody>
      </p:sp>
      <p:sp>
        <p:nvSpPr>
          <p:cNvPr id="9" name="Slide Number Placeholder 8"/>
          <p:cNvSpPr>
            <a:spLocks noGrp="1"/>
          </p:cNvSpPr>
          <p:nvPr>
            <p:ph type="sldNum" sz="quarter" idx="15"/>
          </p:nvPr>
        </p:nvSpPr>
        <p:spPr/>
        <p:txBody>
          <a:bodyPr rtlCol="0"/>
          <a:lstStyle/>
          <a:p>
            <a:fld id="{ED64D4A0-150C-4408-9B8E-B20B63F5A176}"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32DEF2F-0943-45A1-BC26-C67D9A2B2132}" type="datetimeFigureOut">
              <a:rPr lang="en-US" smtClean="0"/>
              <a:pPr/>
              <a:t>12/15/2011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D64D4A0-150C-4408-9B8E-B20B63F5A17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32DEF2F-0943-45A1-BC26-C67D9A2B2132}" type="datetimeFigureOut">
              <a:rPr lang="en-US" smtClean="0"/>
              <a:pPr/>
              <a:t>12/15/2011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4D4A0-150C-4408-9B8E-B20B63F5A176}"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32DEF2F-0943-45A1-BC26-C67D9A2B2132}" type="datetimeFigureOut">
              <a:rPr lang="en-US" smtClean="0"/>
              <a:pPr/>
              <a:t>12/15/2011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64D4A0-150C-4408-9B8E-B20B63F5A176}"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932DEF2F-0943-45A1-BC26-C67D9A2B2132}" type="datetimeFigureOut">
              <a:rPr lang="en-US" smtClean="0"/>
              <a:pPr/>
              <a:t>12/15/2011</a:t>
            </a:fld>
            <a:endParaRPr lang="en-US"/>
          </a:p>
        </p:txBody>
      </p:sp>
      <p:sp>
        <p:nvSpPr>
          <p:cNvPr id="7" name="Slide Number Placeholder 6"/>
          <p:cNvSpPr>
            <a:spLocks noGrp="1"/>
          </p:cNvSpPr>
          <p:nvPr>
            <p:ph type="sldNum" sz="quarter" idx="11"/>
          </p:nvPr>
        </p:nvSpPr>
        <p:spPr/>
        <p:txBody>
          <a:bodyPr rtlCol="0"/>
          <a:lstStyle/>
          <a:p>
            <a:fld id="{ED64D4A0-150C-4408-9B8E-B20B63F5A176}"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2DEF2F-0943-45A1-BC26-C67D9A2B2132}" type="datetimeFigureOut">
              <a:rPr lang="en-US" smtClean="0"/>
              <a:pPr/>
              <a:t>12/15/2011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64D4A0-150C-4408-9B8E-B20B63F5A1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932DEF2F-0943-45A1-BC26-C67D9A2B2132}" type="datetimeFigureOut">
              <a:rPr lang="en-US" smtClean="0"/>
              <a:pPr/>
              <a:t>12/15/2011</a:t>
            </a:fld>
            <a:endParaRPr lang="en-US"/>
          </a:p>
        </p:txBody>
      </p:sp>
      <p:sp>
        <p:nvSpPr>
          <p:cNvPr id="22" name="Slide Number Placeholder 21"/>
          <p:cNvSpPr>
            <a:spLocks noGrp="1"/>
          </p:cNvSpPr>
          <p:nvPr>
            <p:ph type="sldNum" sz="quarter" idx="15"/>
          </p:nvPr>
        </p:nvSpPr>
        <p:spPr/>
        <p:txBody>
          <a:bodyPr rtlCol="0"/>
          <a:lstStyle/>
          <a:p>
            <a:fld id="{ED64D4A0-150C-4408-9B8E-B20B63F5A176}"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32DEF2F-0943-45A1-BC26-C67D9A2B2132}" type="datetimeFigureOut">
              <a:rPr lang="en-US" smtClean="0"/>
              <a:pPr/>
              <a:t>12/15/2011</a:t>
            </a:fld>
            <a:endParaRPr lang="en-US"/>
          </a:p>
        </p:txBody>
      </p:sp>
      <p:sp>
        <p:nvSpPr>
          <p:cNvPr id="18" name="Slide Number Placeholder 17"/>
          <p:cNvSpPr>
            <a:spLocks noGrp="1"/>
          </p:cNvSpPr>
          <p:nvPr>
            <p:ph type="sldNum" sz="quarter" idx="11"/>
          </p:nvPr>
        </p:nvSpPr>
        <p:spPr/>
        <p:txBody>
          <a:bodyPr rtlCol="0"/>
          <a:lstStyle/>
          <a:p>
            <a:fld id="{ED64D4A0-150C-4408-9B8E-B20B63F5A176}"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32DEF2F-0943-45A1-BC26-C67D9A2B2132}" type="datetimeFigureOut">
              <a:rPr lang="en-US" smtClean="0"/>
              <a:pPr/>
              <a:t>12/15/2011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D64D4A0-150C-4408-9B8E-B20B63F5A1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psychcentral.com/disorders/schizophrenia/" TargetMode="External"/><Relationship Id="rId7" Type="http://schemas.openxmlformats.org/officeDocument/2006/relationships/image" Target="../media/image2.jpeg"/><Relationship Id="rId2" Type="http://schemas.openxmlformats.org/officeDocument/2006/relationships/hyperlink" Target="http://psychcentral.com/lib/2010/illuminating-13-myths-of-schizophrenia/" TargetMode="External"/><Relationship Id="rId1" Type="http://schemas.openxmlformats.org/officeDocument/2006/relationships/slideLayout" Target="../slideLayouts/slideLayout2.xml"/><Relationship Id="rId6" Type="http://schemas.openxmlformats.org/officeDocument/2006/relationships/hyperlink" Target="http://psychcentral.com/news/2010/05/14/tools-to-reduce-stigma-of-mental-illness/13823.html" TargetMode="External"/><Relationship Id="rId5" Type="http://schemas.openxmlformats.org/officeDocument/2006/relationships/hyperlink" Target="http://tinyurl.com/ykpyve6" TargetMode="External"/><Relationship Id="rId4" Type="http://schemas.openxmlformats.org/officeDocument/2006/relationships/hyperlink" Target="http://tinyurl.com/yl7tuu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0"/>
            <a:ext cx="8153400" cy="1894362"/>
          </a:xfrm>
        </p:spPr>
        <p:txBody>
          <a:bodyPr>
            <a:normAutofit fontScale="90000"/>
          </a:bodyPr>
          <a:lstStyle/>
          <a:p>
            <a:r>
              <a:rPr lang="en-US" dirty="0" smtClean="0">
                <a:solidFill>
                  <a:schemeClr val="tx1"/>
                </a:solidFill>
              </a:rPr>
              <a:t>A woman just found out that her daughter has been diagnosed with schizophrenia. She tells the doctor she wishes that it would have been cancer. The doctor is confused…he tells her that if her daughter had cancer she should possibly die.</a:t>
            </a:r>
            <a:br>
              <a:rPr lang="en-US" dirty="0" smtClean="0">
                <a:solidFill>
                  <a:schemeClr val="tx1"/>
                </a:solidFill>
              </a:rPr>
            </a:br>
            <a:r>
              <a:rPr lang="en-US" dirty="0" smtClean="0">
                <a:solidFill>
                  <a:schemeClr val="tx1"/>
                </a:solidFill>
              </a:rPr>
              <a:t/>
            </a:r>
            <a:br>
              <a:rPr lang="en-US" dirty="0" smtClean="0">
                <a:solidFill>
                  <a:schemeClr val="tx1"/>
                </a:solidFill>
              </a:rPr>
            </a:br>
            <a:r>
              <a:rPr lang="en-US" dirty="0" smtClean="0">
                <a:solidFill>
                  <a:schemeClr val="tx1"/>
                </a:solidFill>
              </a:rPr>
              <a:t>“that still would be better…” said the woman. </a:t>
            </a:r>
            <a:endParaRPr lang="en-US" dirty="0">
              <a:solidFill>
                <a:schemeClr val="tx1"/>
              </a:solidFill>
            </a:endParaRPr>
          </a:p>
        </p:txBody>
      </p:sp>
      <p:sp>
        <p:nvSpPr>
          <p:cNvPr id="4" name="Subtitle 3"/>
          <p:cNvSpPr>
            <a:spLocks noGrp="1"/>
          </p:cNvSpPr>
          <p:nvPr>
            <p:ph type="subTitle" idx="1"/>
          </p:nvPr>
        </p:nvSpPr>
        <p:spPr>
          <a:xfrm>
            <a:off x="2590800" y="4114800"/>
            <a:ext cx="6172200" cy="1371600"/>
          </a:xfrm>
        </p:spPr>
        <p:txBody>
          <a:bodyPr>
            <a:noAutofit/>
          </a:bodyPr>
          <a:lstStyle/>
          <a:p>
            <a:r>
              <a:rPr lang="en-US" sz="4000" dirty="0" smtClean="0">
                <a:solidFill>
                  <a:schemeClr val="tx1"/>
                </a:solidFill>
              </a:rPr>
              <a:t>Make a prediction about why the woman had this reaction about schizophrenia. </a:t>
            </a:r>
            <a:endParaRPr lang="en-US"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definition </a:t>
            </a:r>
            <a:endParaRPr lang="en-US" dirty="0"/>
          </a:p>
        </p:txBody>
      </p:sp>
      <p:sp>
        <p:nvSpPr>
          <p:cNvPr id="3" name="Content Placeholder 2"/>
          <p:cNvSpPr>
            <a:spLocks noGrp="1"/>
          </p:cNvSpPr>
          <p:nvPr>
            <p:ph sz="quarter" idx="1"/>
          </p:nvPr>
        </p:nvSpPr>
        <p:spPr/>
        <p:txBody>
          <a:bodyPr/>
          <a:lstStyle/>
          <a:p>
            <a:r>
              <a:rPr lang="en-US" dirty="0" smtClean="0"/>
              <a:t>Schizophrenia is…</a:t>
            </a:r>
          </a:p>
          <a:p>
            <a:pPr>
              <a:buNone/>
            </a:pPr>
            <a:r>
              <a:rPr lang="en-US" b="1" dirty="0" smtClean="0"/>
              <a:t>a </a:t>
            </a:r>
            <a:r>
              <a:rPr lang="en-US" b="1" u="sng" dirty="0" smtClean="0"/>
              <a:t>group</a:t>
            </a:r>
            <a:r>
              <a:rPr lang="en-US" b="1" dirty="0" smtClean="0"/>
              <a:t> of disorders characterized by </a:t>
            </a:r>
            <a:r>
              <a:rPr lang="en-US" b="1" u="sng" dirty="0" smtClean="0"/>
              <a:t>confused and disconnected</a:t>
            </a:r>
            <a:r>
              <a:rPr lang="en-US" b="1" dirty="0" smtClean="0"/>
              <a:t> thoughts, emotions and perceptions. A person with schizophrenia lives </a:t>
            </a:r>
            <a:r>
              <a:rPr lang="en-US" b="1" u="sng" dirty="0" smtClean="0"/>
              <a:t>life as an unreal dream</a:t>
            </a:r>
            <a:r>
              <a:rPr lang="en-US" b="1" dirty="0" smtClean="0"/>
              <a:t>.</a:t>
            </a:r>
          </a:p>
          <a:p>
            <a:pPr>
              <a:buNone/>
            </a:pPr>
            <a:endParaRPr lang="en-US" b="1" dirty="0" smtClean="0"/>
          </a:p>
          <a:p>
            <a:pPr>
              <a:buNone/>
            </a:pPr>
            <a:endParaRPr 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SYMTOMS</a:t>
            </a:r>
            <a:endParaRPr lang="en-US" dirty="0"/>
          </a:p>
        </p:txBody>
      </p:sp>
      <p:sp>
        <p:nvSpPr>
          <p:cNvPr id="3" name="Content Placeholder 2"/>
          <p:cNvSpPr>
            <a:spLocks noGrp="1"/>
          </p:cNvSpPr>
          <p:nvPr>
            <p:ph sz="quarter" idx="1"/>
          </p:nvPr>
        </p:nvSpPr>
        <p:spPr/>
        <p:txBody>
          <a:bodyPr/>
          <a:lstStyle/>
          <a:p>
            <a:r>
              <a:rPr lang="en-US" dirty="0" smtClean="0"/>
              <a:t>Delusions: false beliefs maintained in the face of contrary evidence</a:t>
            </a:r>
          </a:p>
          <a:p>
            <a:pPr>
              <a:buNone/>
            </a:pPr>
            <a:endParaRPr lang="en-US" dirty="0" smtClean="0"/>
          </a:p>
          <a:p>
            <a:r>
              <a:rPr lang="en-US" dirty="0" smtClean="0"/>
              <a:t>Hallucinations: perceptions in the absence of corresponding sensation (hearing a voice with no sound)</a:t>
            </a:r>
          </a:p>
          <a:p>
            <a:pPr>
              <a:buNone/>
            </a:pPr>
            <a:endParaRPr lang="en-US" dirty="0" smtClean="0"/>
          </a:p>
          <a:p>
            <a:r>
              <a:rPr lang="en-US" dirty="0" smtClean="0"/>
              <a:t>Incoherence: decline in though process</a:t>
            </a:r>
          </a:p>
          <a:p>
            <a:pPr>
              <a:buNone/>
            </a:pPr>
            <a:endParaRPr lang="en-US" dirty="0" smtClean="0"/>
          </a:p>
          <a:p>
            <a:r>
              <a:rPr lang="en-US" dirty="0" smtClean="0"/>
              <a:t>Word salad: language sped up and thrown together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SYMPTOMS</a:t>
            </a:r>
            <a:endParaRPr lang="en-US" dirty="0"/>
          </a:p>
        </p:txBody>
      </p:sp>
      <p:sp>
        <p:nvSpPr>
          <p:cNvPr id="3" name="Content Placeholder 2"/>
          <p:cNvSpPr>
            <a:spLocks noGrp="1"/>
          </p:cNvSpPr>
          <p:nvPr>
            <p:ph sz="quarter" idx="1"/>
          </p:nvPr>
        </p:nvSpPr>
        <p:spPr/>
        <p:txBody>
          <a:bodyPr/>
          <a:lstStyle/>
          <a:p>
            <a:r>
              <a:rPr lang="en-US" dirty="0" smtClean="0"/>
              <a:t>Disturbances of affect: inappropriate emotions</a:t>
            </a:r>
          </a:p>
          <a:p>
            <a:pPr>
              <a:buNone/>
            </a:pPr>
            <a:endParaRPr lang="en-US" dirty="0" smtClean="0"/>
          </a:p>
          <a:p>
            <a:r>
              <a:rPr lang="en-US" dirty="0" smtClean="0"/>
              <a:t>Deterioration in normal movement: slowed movement, </a:t>
            </a:r>
            <a:r>
              <a:rPr lang="en-US" dirty="0" err="1" smtClean="0"/>
              <a:t>nonmovement</a:t>
            </a:r>
            <a:endParaRPr lang="en-US" dirty="0" smtClean="0"/>
          </a:p>
          <a:p>
            <a:pPr>
              <a:buNone/>
            </a:pPr>
            <a:endParaRPr lang="en-US" dirty="0" smtClean="0"/>
          </a:p>
          <a:p>
            <a:r>
              <a:rPr lang="en-US" dirty="0" smtClean="0"/>
              <a:t>Decline in previous levels of functioning: Ex: sharp </a:t>
            </a:r>
            <a:r>
              <a:rPr lang="en-US" dirty="0" err="1" smtClean="0"/>
              <a:t>dropoff</a:t>
            </a:r>
            <a:r>
              <a:rPr lang="en-US" dirty="0" smtClean="0"/>
              <a:t> in productivity at work</a:t>
            </a:r>
          </a:p>
          <a:p>
            <a:pPr>
              <a:buNone/>
            </a:pPr>
            <a:endParaRPr lang="en-US" dirty="0" smtClean="0"/>
          </a:p>
          <a:p>
            <a:r>
              <a:rPr lang="en-US" dirty="0" smtClean="0"/>
              <a:t>Diverted attention: unable to focus one’s attention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SCHIZOPHRENIA</a:t>
            </a:r>
            <a:endParaRPr lang="en-US" dirty="0"/>
          </a:p>
        </p:txBody>
      </p:sp>
      <p:sp>
        <p:nvSpPr>
          <p:cNvPr id="3" name="Content Placeholder 2"/>
          <p:cNvSpPr>
            <a:spLocks noGrp="1"/>
          </p:cNvSpPr>
          <p:nvPr>
            <p:ph sz="quarter" idx="1"/>
          </p:nvPr>
        </p:nvSpPr>
        <p:spPr>
          <a:xfrm>
            <a:off x="457200" y="1600200"/>
            <a:ext cx="7467600" cy="4114800"/>
          </a:xfrm>
        </p:spPr>
        <p:txBody>
          <a:bodyPr>
            <a:normAutofit lnSpcReduction="10000"/>
          </a:bodyPr>
          <a:lstStyle/>
          <a:p>
            <a:r>
              <a:rPr lang="en-US" dirty="0" smtClean="0"/>
              <a:t>Paranoid type: hallucinations and delusions</a:t>
            </a:r>
          </a:p>
          <a:p>
            <a:pPr>
              <a:buNone/>
            </a:pPr>
            <a:r>
              <a:rPr lang="en-US" dirty="0" smtClean="0"/>
              <a:t>“I am the savior of my people.”</a:t>
            </a:r>
          </a:p>
          <a:p>
            <a:pPr>
              <a:buNone/>
            </a:pPr>
            <a:r>
              <a:rPr lang="en-US" dirty="0" smtClean="0"/>
              <a:t>“Someone is always watching me.”</a:t>
            </a:r>
          </a:p>
          <a:p>
            <a:endParaRPr lang="en-US" dirty="0" smtClean="0"/>
          </a:p>
          <a:p>
            <a:r>
              <a:rPr lang="en-US" dirty="0" smtClean="0"/>
              <a:t>Catatonic type: remain motionless for long periods of time in strange positions</a:t>
            </a:r>
          </a:p>
          <a:p>
            <a:endParaRPr lang="en-US" dirty="0" smtClean="0"/>
          </a:p>
          <a:p>
            <a:r>
              <a:rPr lang="en-US" dirty="0" smtClean="0"/>
              <a:t>Disorganized Type: incoherent language, inappropriate emotions, hallucinations and delusions</a:t>
            </a:r>
          </a:p>
          <a:p>
            <a:endParaRPr lang="en-US" dirty="0" smtClean="0"/>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SCHIZOPHRENIA</a:t>
            </a:r>
            <a:endParaRPr lang="en-US" dirty="0"/>
          </a:p>
        </p:txBody>
      </p:sp>
      <p:sp>
        <p:nvSpPr>
          <p:cNvPr id="3" name="Content Placeholder 2"/>
          <p:cNvSpPr>
            <a:spLocks noGrp="1"/>
          </p:cNvSpPr>
          <p:nvPr>
            <p:ph sz="quarter" idx="1"/>
          </p:nvPr>
        </p:nvSpPr>
        <p:spPr/>
        <p:txBody>
          <a:bodyPr/>
          <a:lstStyle/>
          <a:p>
            <a:r>
              <a:rPr lang="en-US" dirty="0" smtClean="0"/>
              <a:t>“Explaining the causes of schizophrenia is perhaps the most complex research problem psychologists face.”</a:t>
            </a:r>
          </a:p>
          <a:p>
            <a:r>
              <a:rPr lang="en-US" dirty="0" smtClean="0"/>
              <a:t>Theories suggest different causes: biological influences, chemicals, oxygen, etc. in the brain + environmental factors (unhealthful family life, stress, etc). </a:t>
            </a:r>
          </a:p>
          <a:p>
            <a:r>
              <a:rPr lang="en-US" dirty="0" smtClean="0"/>
              <a:t>“Genetic factors place the individual at risk, but environmental stress factors transform this potential into an actual schizophrenic disorder”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sz="quarter" idx="1"/>
          </p:nvPr>
        </p:nvSpPr>
        <p:spPr/>
        <p:txBody>
          <a:bodyPr/>
          <a:lstStyle/>
          <a:p>
            <a:r>
              <a:rPr lang="en-US" dirty="0" smtClean="0"/>
              <a:t>Long-term</a:t>
            </a:r>
          </a:p>
          <a:p>
            <a:r>
              <a:rPr lang="en-US" dirty="0" smtClean="0"/>
              <a:t>Usually requires hospitalization or institutionalization</a:t>
            </a:r>
          </a:p>
          <a:p>
            <a:r>
              <a:rPr lang="en-US" dirty="0" smtClean="0"/>
              <a:t>Can go into remission, but comes back!</a:t>
            </a:r>
          </a:p>
          <a:p>
            <a:r>
              <a:rPr lang="en-US" dirty="0" smtClean="0"/>
              <a:t>Recovery is possible, but no real cure exists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r>
              <a:rPr lang="en-US" dirty="0" smtClean="0">
                <a:solidFill>
                  <a:schemeClr val="tx1"/>
                </a:solidFill>
              </a:rPr>
              <a:t>2 P</a:t>
            </a:r>
            <a:r>
              <a:rPr lang="en-US" sz="3200" b="1" dirty="0" smtClean="0">
                <a:solidFill>
                  <a:schemeClr val="tx1"/>
                </a:solidFill>
              </a:rPr>
              <a:t>aragraph response</a:t>
            </a:r>
            <a:endParaRPr lang="en-US" dirty="0">
              <a:solidFill>
                <a:schemeClr val="tx1"/>
              </a:solidFill>
            </a:endParaRPr>
          </a:p>
        </p:txBody>
      </p:sp>
      <p:sp>
        <p:nvSpPr>
          <p:cNvPr id="3" name="Content Placeholder 2"/>
          <p:cNvSpPr>
            <a:spLocks noGrp="1"/>
          </p:cNvSpPr>
          <p:nvPr>
            <p:ph sz="quarter" idx="1"/>
          </p:nvPr>
        </p:nvSpPr>
        <p:spPr>
          <a:xfrm>
            <a:off x="457200" y="1295400"/>
            <a:ext cx="7467600" cy="4873752"/>
          </a:xfrm>
        </p:spPr>
        <p:txBody>
          <a:bodyPr>
            <a:normAutofit fontScale="92500" lnSpcReduction="20000"/>
          </a:bodyPr>
          <a:lstStyle/>
          <a:p>
            <a:r>
              <a:rPr lang="en-US" sz="4000" b="1" dirty="0" smtClean="0"/>
              <a:t>Revisit do now and write a persuasive paragraph—is this woman’s response justified? Why/why not? Do you agree or disagree with her? </a:t>
            </a:r>
          </a:p>
          <a:p>
            <a:r>
              <a:rPr lang="en-US" sz="4000" b="1" dirty="0" smtClean="0"/>
              <a:t>Explain using your knowledge of the complexity of schizophrenia. </a:t>
            </a:r>
            <a:endParaRPr lang="en-US" sz="4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7467600" cy="6781800"/>
          </a:xfrm>
        </p:spPr>
        <p:txBody>
          <a:bodyPr>
            <a:normAutofit fontScale="62500" lnSpcReduction="20000"/>
          </a:bodyPr>
          <a:lstStyle/>
          <a:p>
            <a:pPr algn="ctr">
              <a:buNone/>
            </a:pPr>
            <a:r>
              <a:rPr lang="en-US" b="1" u="sng" dirty="0" smtClean="0">
                <a:solidFill>
                  <a:schemeClr val="tx1">
                    <a:lumMod val="85000"/>
                    <a:lumOff val="15000"/>
                  </a:schemeClr>
                </a:solidFill>
                <a:latin typeface="Verdana" pitchFamily="34" charset="0"/>
                <a:ea typeface="Verdana" pitchFamily="34" charset="0"/>
                <a:cs typeface="Verdana" pitchFamily="34" charset="0"/>
                <a:hlinkClick r:id="rId2" tooltip="Permanent Link: Illuminating 13 Myths of Schizophrenia"/>
              </a:rPr>
              <a:t>Illuminating 13 Myths of </a:t>
            </a:r>
            <a:r>
              <a:rPr lang="en-US" b="1" u="sng" dirty="0" smtClean="0">
                <a:solidFill>
                  <a:schemeClr val="tx1">
                    <a:lumMod val="85000"/>
                    <a:lumOff val="15000"/>
                  </a:schemeClr>
                </a:solidFill>
                <a:latin typeface="Verdana" pitchFamily="34" charset="0"/>
                <a:ea typeface="Verdana" pitchFamily="34" charset="0"/>
                <a:cs typeface="Verdana" pitchFamily="34" charset="0"/>
                <a:hlinkClick r:id="rId2" tooltip="Permanent Link: Illuminating 13 Myths of Schizophrenia"/>
              </a:rPr>
              <a:t>Schizophrenia</a:t>
            </a:r>
            <a:endParaRPr lang="en-US" b="1" u="sng" dirty="0" smtClean="0">
              <a:solidFill>
                <a:schemeClr val="tx1">
                  <a:lumMod val="85000"/>
                  <a:lumOff val="15000"/>
                </a:schemeClr>
              </a:solidFill>
              <a:latin typeface="Verdana" pitchFamily="34" charset="0"/>
              <a:ea typeface="Verdana" pitchFamily="34" charset="0"/>
              <a:cs typeface="Verdana" pitchFamily="34" charset="0"/>
            </a:endParaRPr>
          </a:p>
          <a:p>
            <a:pPr>
              <a:buNone/>
            </a:pPr>
            <a:r>
              <a:rPr lang="en-US" dirty="0" smtClean="0"/>
              <a:t>It’s safe to say that no mental disorder is more shrouded in mystery, misunderstanding and fear than </a:t>
            </a:r>
            <a:r>
              <a:rPr lang="en-US" u="sng" dirty="0" smtClean="0">
                <a:hlinkClick r:id="rId3" tooltip="schizophrenia"/>
              </a:rPr>
              <a:t>schizophrenia</a:t>
            </a:r>
            <a:r>
              <a:rPr lang="en-US" dirty="0" smtClean="0"/>
              <a:t>. “The modern-day equivalent of leprosy” is how renowned research psychiatrist E. Fuller Torrey, M.D., refers to schizophrenia in his excellent book, </a:t>
            </a:r>
            <a:r>
              <a:rPr lang="en-US" u="sng" dirty="0" smtClean="0">
                <a:hlinkClick r:id="rId4"/>
              </a:rPr>
              <a:t>Surviving Schizophrenia: A Manual for Families, Patients, and Providers</a:t>
            </a:r>
            <a:r>
              <a:rPr lang="en-US" dirty="0" smtClean="0"/>
              <a:t>. </a:t>
            </a:r>
          </a:p>
          <a:p>
            <a:pPr>
              <a:buNone/>
            </a:pPr>
            <a:r>
              <a:rPr lang="en-US" dirty="0" smtClean="0"/>
              <a:t>While 85 percent of Americans recognize that schizophrenia is a disorder, only 24 percent are actually familiar with it. And according to a 2008 survey by the National Alliance on Mental Illness (NAMI), 64 percent can’t recognize its symptoms or think the symptoms include a “split” or multiple personalities. (They don’t.) </a:t>
            </a:r>
          </a:p>
          <a:p>
            <a:pPr>
              <a:buNone/>
            </a:pPr>
            <a:r>
              <a:rPr lang="en-US" dirty="0" smtClean="0"/>
              <a:t>Aside from ignorance, images of the aggressive, sadistic “schizophrenic” are </a:t>
            </a:r>
            <a:r>
              <a:rPr lang="en-US" u="sng" dirty="0" smtClean="0">
                <a:hlinkClick r:id="rId5"/>
              </a:rPr>
              <a:t>plentiful</a:t>
            </a:r>
            <a:r>
              <a:rPr lang="en-US" dirty="0" smtClean="0"/>
              <a:t> in the media. Such stereotypes only further the </a:t>
            </a:r>
            <a:r>
              <a:rPr lang="en-US" u="sng" dirty="0" smtClean="0">
                <a:hlinkClick r:id="rId6" tooltip="stigma"/>
              </a:rPr>
              <a:t>stigma</a:t>
            </a:r>
            <a:r>
              <a:rPr lang="en-US" dirty="0" smtClean="0"/>
              <a:t> and quash any shred of sympathy for individuals with this illness, writes Dr. Torrey. Stigma has a slew of negative consequences. It’s been associated with reduced housing and employment opportunities, diminished quality of life, low self-esteem and more symptoms and stress (see Penn, Chamberlin &amp; </a:t>
            </a:r>
            <a:r>
              <a:rPr lang="en-US" dirty="0" err="1" smtClean="0"/>
              <a:t>Mueser</a:t>
            </a:r>
            <a:r>
              <a:rPr lang="en-US" dirty="0" smtClean="0"/>
              <a:t>, 2003). </a:t>
            </a:r>
          </a:p>
          <a:p>
            <a:pPr>
              <a:buNone/>
            </a:pPr>
            <a:r>
              <a:rPr lang="en-US" dirty="0" smtClean="0"/>
              <a:t>So it’s bad enough that people with schizophrenia are afflicted with a terrible disease. But they also have to deal with the confusion, fear and disgust of others. Whether your loved one has schizophrenia or you’d like to learn more, gaining a better understanding of it helps demystify the disease and is a huge help to those who suffer from it. </a:t>
            </a:r>
            <a:endParaRPr lang="en-US" dirty="0" smtClean="0"/>
          </a:p>
          <a:p>
            <a:pPr>
              <a:buNone/>
            </a:pPr>
            <a:r>
              <a:rPr lang="en-US" dirty="0" smtClean="0"/>
              <a:t>Below are some pervasive myths — followed by actual facts — regarding schizophrenia. </a:t>
            </a:r>
            <a:endParaRPr lang="en-US" b="1" u="sng" dirty="0" smtClean="0">
              <a:solidFill>
                <a:schemeClr val="tx1">
                  <a:lumMod val="85000"/>
                  <a:lumOff val="15000"/>
                </a:schemeClr>
              </a:solidFill>
              <a:latin typeface="Verdana" pitchFamily="34" charset="0"/>
              <a:ea typeface="Verdana" pitchFamily="34" charset="0"/>
              <a:cs typeface="Verdana" pitchFamily="34" charset="0"/>
            </a:endParaRPr>
          </a:p>
          <a:p>
            <a:pPr>
              <a:buNone/>
            </a:pPr>
            <a:endParaRPr lang="en-US" dirty="0" smtClean="0"/>
          </a:p>
          <a:p>
            <a:pPr>
              <a:buNone/>
            </a:pPr>
            <a:r>
              <a:rPr lang="en-US" b="1" u="dbl" dirty="0" smtClean="0"/>
              <a:t>STOP</a:t>
            </a:r>
            <a:r>
              <a:rPr lang="en-US" b="1" dirty="0" smtClean="0"/>
              <a:t>!...AND JOT: What is this article all about? How do you know? </a:t>
            </a:r>
            <a:endParaRPr lang="en-US" dirty="0" smtClean="0"/>
          </a:p>
          <a:p>
            <a:pPr>
              <a:buNone/>
            </a:pPr>
            <a:r>
              <a:rPr lang="en-US" b="1" dirty="0" smtClean="0"/>
              <a:t>______________________________________________________________________________________________________________________________________________________</a:t>
            </a:r>
            <a:endParaRPr lang="en-US" dirty="0" smtClean="0"/>
          </a:p>
          <a:p>
            <a:pPr>
              <a:buNone/>
            </a:pPr>
            <a:r>
              <a:rPr lang="en-US" dirty="0" smtClean="0"/>
              <a:t> </a:t>
            </a:r>
          </a:p>
          <a:p>
            <a:pPr>
              <a:buNone/>
            </a:pPr>
            <a:endParaRPr lang="en-US" dirty="0"/>
          </a:p>
        </p:txBody>
      </p:sp>
      <p:pic>
        <p:nvPicPr>
          <p:cNvPr id="1026" name="Picture 2" descr="http://www.jerichoschools.org/hs/teachers/lfischer/stranger/Sisyphus.jpg"/>
          <p:cNvPicPr>
            <a:picLocks noChangeAspect="1" noChangeArrowheads="1"/>
          </p:cNvPicPr>
          <p:nvPr/>
        </p:nvPicPr>
        <p:blipFill>
          <a:blip r:embed="rId7" cstate="print"/>
          <a:srcRect/>
          <a:stretch>
            <a:fillRect/>
          </a:stretch>
        </p:blipFill>
        <p:spPr bwMode="auto">
          <a:xfrm>
            <a:off x="1752600" y="609600"/>
            <a:ext cx="4724400" cy="57912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243</TotalTime>
  <Words>659</Words>
  <Application>Microsoft Office PowerPoint</Application>
  <PresentationFormat>On-screen Show (4:3)</PresentationFormat>
  <Paragraphs>51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A woman just found out that her daughter has been diagnosed with schizophrenia. She tells the doctor she wishes that it would have been cancer. The doctor is confused…he tells her that if her daughter had cancer she should possibly die.  “that still would be better…” said the woman. </vt:lpstr>
      <vt:lpstr>General definition </vt:lpstr>
      <vt:lpstr>SYMTOMS</vt:lpstr>
      <vt:lpstr>MORE SYMPTOMS</vt:lpstr>
      <vt:lpstr>TYPES OF SCHIZOPHRENIA</vt:lpstr>
      <vt:lpstr>CAUSES OF SCHIZOPHRENIA</vt:lpstr>
      <vt:lpstr>treatment</vt:lpstr>
      <vt:lpstr>2 Paragraph response</vt:lpstr>
      <vt:lpstr>Slide 9</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Meg</dc:creator>
  <cp:lastModifiedBy>Meg</cp:lastModifiedBy>
  <cp:revision>6</cp:revision>
  <dcterms:created xsi:type="dcterms:W3CDTF">2010-12-12T20:38:55Z</dcterms:created>
  <dcterms:modified xsi:type="dcterms:W3CDTF">2011-12-15T19:10:44Z</dcterms:modified>
</cp:coreProperties>
</file>